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8" r:id="rId3"/>
    <p:sldId id="274" r:id="rId4"/>
    <p:sldId id="259" r:id="rId5"/>
    <p:sldId id="260" r:id="rId6"/>
    <p:sldId id="270" r:id="rId7"/>
    <p:sldId id="262" r:id="rId8"/>
    <p:sldId id="261" r:id="rId9"/>
    <p:sldId id="263" r:id="rId10"/>
    <p:sldId id="264" r:id="rId11"/>
    <p:sldId id="267" r:id="rId12"/>
    <p:sldId id="266" r:id="rId13"/>
    <p:sldId id="265" r:id="rId14"/>
    <p:sldId id="268" r:id="rId15"/>
    <p:sldId id="275" r:id="rId16"/>
    <p:sldId id="272" r:id="rId17"/>
    <p:sldId id="273" r:id="rId18"/>
  </p:sldIdLst>
  <p:sldSz cx="13208000" cy="990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BB5"/>
    <a:srgbClr val="496497"/>
    <a:srgbClr val="1F2D5A"/>
    <a:srgbClr val="3482B9"/>
    <a:srgbClr val="3D556B"/>
    <a:srgbClr val="AC3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000" autoAdjust="0"/>
    <p:restoredTop sz="95368" autoAdjust="0"/>
  </p:normalViewPr>
  <p:slideViewPr>
    <p:cSldViewPr snapToGrid="0">
      <p:cViewPr varScale="1">
        <p:scale>
          <a:sx n="77" d="100"/>
          <a:sy n="77" d="100"/>
        </p:scale>
        <p:origin x="-2352" y="-112"/>
      </p:cViewPr>
      <p:guideLst>
        <p:guide orient="horz" pos="3120"/>
        <p:guide pos="4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2D7BB5"/>
            </a:solidFill>
          </c:spPr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19.0</c:v>
                </c:pt>
                <c:pt idx="1">
                  <c:v>28.0</c:v>
                </c:pt>
                <c:pt idx="2">
                  <c:v>9.0</c:v>
                </c:pt>
                <c:pt idx="3">
                  <c:v>15.0</c:v>
                </c:pt>
                <c:pt idx="4">
                  <c:v>17.0</c:v>
                </c:pt>
                <c:pt idx="5">
                  <c:v>14.0</c:v>
                </c:pt>
                <c:pt idx="6">
                  <c:v>27.0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24481080"/>
        <c:axId val="2124483496"/>
      </c:barChart>
      <c:catAx>
        <c:axId val="2124481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24483496"/>
        <c:crosses val="autoZero"/>
        <c:auto val="1"/>
        <c:lblAlgn val="ctr"/>
        <c:lblOffset val="100"/>
        <c:noMultiLvlLbl val="0"/>
      </c:catAx>
      <c:valAx>
        <c:axId val="2124483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24481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2D7BB5"/>
            </a:solidFill>
          </c:spPr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&lt;60 anos</c:v>
                </c:pt>
                <c:pt idx="1">
                  <c:v>60-70 anos</c:v>
                </c:pt>
                <c:pt idx="2">
                  <c:v>70-80 anos</c:v>
                </c:pt>
                <c:pt idx="3">
                  <c:v>&gt; 80 anos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21.0</c:v>
                </c:pt>
                <c:pt idx="1">
                  <c:v>25.0</c:v>
                </c:pt>
                <c:pt idx="2">
                  <c:v>23.0</c:v>
                </c:pt>
                <c:pt idx="3">
                  <c:v>8.0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Feminino</c:v>
                </c:pt>
              </c:strCache>
            </c:strRef>
          </c:tx>
          <c:spPr>
            <a:solidFill>
              <a:srgbClr val="AC3A25"/>
            </a:solidFill>
          </c:spPr>
          <c:invertIfNegative val="0"/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&lt;60 anos</c:v>
                </c:pt>
                <c:pt idx="1">
                  <c:v>60-70 anos</c:v>
                </c:pt>
                <c:pt idx="2">
                  <c:v>70-80 anos</c:v>
                </c:pt>
                <c:pt idx="3">
                  <c:v>&gt; 80 anos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7.0</c:v>
                </c:pt>
                <c:pt idx="1">
                  <c:v>11.0</c:v>
                </c:pt>
                <c:pt idx="2">
                  <c:v>25.0</c:v>
                </c:pt>
                <c:pt idx="3">
                  <c:v>9.0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24586776"/>
        <c:axId val="2124589784"/>
      </c:barChart>
      <c:catAx>
        <c:axId val="212458677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24589784"/>
        <c:crosses val="autoZero"/>
        <c:auto val="1"/>
        <c:lblAlgn val="ctr"/>
        <c:lblOffset val="100"/>
        <c:noMultiLvlLbl val="0"/>
      </c:catAx>
      <c:valAx>
        <c:axId val="21245897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245867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400" dirty="0" err="1"/>
              <a:t>Sintomas</a:t>
            </a:r>
            <a:r>
              <a:rPr lang="en-US" sz="2400" dirty="0"/>
              <a:t> / </a:t>
            </a:r>
            <a:r>
              <a:rPr lang="en-US" sz="2400" dirty="0" err="1"/>
              <a:t>Sinais</a:t>
            </a:r>
            <a:endParaRPr lang="en-US" sz="2400" dirty="0"/>
          </a:p>
        </c:rich>
      </c:tx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Sintomas / Sinais</c:v>
                </c:pt>
              </c:strCache>
            </c:strRef>
          </c:tx>
          <c:dPt>
            <c:idx val="0"/>
            <c:bubble3D val="0"/>
            <c:spPr>
              <a:solidFill>
                <a:srgbClr val="2D7BB5"/>
              </a:solidFill>
            </c:spPr>
          </c:dPt>
          <c:dPt>
            <c:idx val="1"/>
            <c:bubble3D val="0"/>
            <c:spPr>
              <a:solidFill>
                <a:srgbClr val="AC3A25"/>
              </a:solidFill>
            </c:spPr>
          </c:dPt>
          <c:dPt>
            <c:idx val="2"/>
            <c:bubble3D val="0"/>
            <c:spPr>
              <a:solidFill>
                <a:srgbClr val="496497"/>
              </a:solidFill>
            </c:spPr>
          </c:dPt>
          <c:dPt>
            <c:idx val="3"/>
            <c:bubble3D val="0"/>
            <c:spPr>
              <a:solidFill>
                <a:srgbClr val="AC3A25">
                  <a:alpha val="77000"/>
                </a:srgbClr>
              </a:solidFill>
            </c:spPr>
          </c:dPt>
          <c:dPt>
            <c:idx val="4"/>
            <c:bubble3D val="0"/>
            <c:spPr>
              <a:solidFill>
                <a:srgbClr val="1F2D5A">
                  <a:alpha val="86000"/>
                </a:srgbClr>
              </a:solidFill>
            </c:spPr>
          </c:dPt>
          <c:dPt>
            <c:idx val="5"/>
            <c:bubble3D val="0"/>
            <c:spPr>
              <a:solidFill>
                <a:srgbClr val="3D556B">
                  <a:alpha val="76000"/>
                </a:srgbClr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Alterações do trânsito</c:v>
                </c:pt>
                <c:pt idx="1">
                  <c:v>Perdas hemáticas</c:v>
                </c:pt>
                <c:pt idx="2">
                  <c:v>Dor abdominal</c:v>
                </c:pt>
                <c:pt idx="3">
                  <c:v>Sintomas constitucionais</c:v>
                </c:pt>
                <c:pt idx="4">
                  <c:v>PSOF + </c:v>
                </c:pt>
                <c:pt idx="5">
                  <c:v>Risco familiar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0.05</c:v>
                </c:pt>
                <c:pt idx="1">
                  <c:v>0.43</c:v>
                </c:pt>
                <c:pt idx="2">
                  <c:v>0.08</c:v>
                </c:pt>
                <c:pt idx="3">
                  <c:v>0.31</c:v>
                </c:pt>
                <c:pt idx="4">
                  <c:v>0.1</c:v>
                </c:pt>
                <c:pt idx="5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2400"/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Abordagem cirúrgica</c:v>
                </c:pt>
              </c:strCache>
            </c:strRef>
          </c:tx>
          <c:dPt>
            <c:idx val="0"/>
            <c:bubble3D val="0"/>
            <c:spPr>
              <a:solidFill>
                <a:srgbClr val="2D7BB5"/>
              </a:solidFill>
            </c:spPr>
          </c:dPt>
          <c:dPt>
            <c:idx val="1"/>
            <c:bubble3D val="0"/>
            <c:spPr>
              <a:solidFill>
                <a:srgbClr val="AC3A25"/>
              </a:solidFill>
            </c:spPr>
          </c:dPt>
          <c:dPt>
            <c:idx val="2"/>
            <c:bubble3D val="0"/>
            <c:spPr>
              <a:solidFill>
                <a:srgbClr val="496497"/>
              </a:solidFill>
            </c:spPr>
          </c:dPt>
          <c:dPt>
            <c:idx val="3"/>
            <c:bubble3D val="0"/>
            <c:spPr>
              <a:solidFill>
                <a:srgbClr val="AC3A25">
                  <a:alpha val="77000"/>
                </a:srgbClr>
              </a:solidFill>
            </c:spPr>
          </c:dPt>
          <c:dPt>
            <c:idx val="4"/>
            <c:bubble3D val="0"/>
            <c:spPr>
              <a:solidFill>
                <a:srgbClr val="1F2D5A">
                  <a:alpha val="86000"/>
                </a:srgbClr>
              </a:solidFill>
            </c:spPr>
          </c:dPt>
          <c:dPt>
            <c:idx val="5"/>
            <c:bubble3D val="0"/>
            <c:spPr>
              <a:solidFill>
                <a:srgbClr val="838E9F">
                  <a:alpha val="76000"/>
                </a:srgbClr>
              </a:solidFill>
            </c:spPr>
          </c:dPt>
          <c:dLbls>
            <c:dLbl>
              <c:idx val="2"/>
              <c:layout>
                <c:manualLayout>
                  <c:x val="0.00721153873453735"/>
                  <c:y val="0.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Aberta</c:v>
                </c:pt>
                <c:pt idx="1">
                  <c:v>Laparoscopia</c:v>
                </c:pt>
              </c:strCache>
            </c:strRef>
          </c:cat>
          <c:val>
            <c:numRef>
              <c:f>Sheet1!$B$2:$B$3</c:f>
              <c:numCache>
                <c:formatCode>_-* #\ ##0\ _€_-;\-* #\ ##0\ _€_-;_-* "-"??\ _€_-;_-@_-</c:formatCode>
                <c:ptCount val="2"/>
                <c:pt idx="0" formatCode="_-* #,##0_-;\-* #,##0_-;_-* &quot;-&quot;_-;_-@_-">
                  <c:v>249.0</c:v>
                </c:pt>
                <c:pt idx="1">
                  <c:v>129.0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055414125866"/>
          <c:y val="0.165186414384769"/>
          <c:w val="0.466776508199633"/>
          <c:h val="0.74126896227523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Estadiamento Pós Operatório</c:v>
                </c:pt>
              </c:strCache>
            </c:strRef>
          </c:tx>
          <c:dPt>
            <c:idx val="0"/>
            <c:bubble3D val="0"/>
            <c:spPr>
              <a:solidFill>
                <a:srgbClr val="2D7BB5"/>
              </a:solidFill>
            </c:spPr>
          </c:dPt>
          <c:dPt>
            <c:idx val="1"/>
            <c:bubble3D val="0"/>
            <c:spPr>
              <a:solidFill>
                <a:srgbClr val="AC3A25"/>
              </a:solidFill>
            </c:spPr>
          </c:dPt>
          <c:dPt>
            <c:idx val="2"/>
            <c:bubble3D val="0"/>
            <c:spPr>
              <a:solidFill>
                <a:srgbClr val="496497"/>
              </a:solidFill>
            </c:spPr>
          </c:dPt>
          <c:dPt>
            <c:idx val="3"/>
            <c:bubble3D val="0"/>
            <c:spPr>
              <a:solidFill>
                <a:srgbClr val="AC3A25">
                  <a:alpha val="77000"/>
                </a:srgbClr>
              </a:solidFill>
            </c:spPr>
          </c:dPt>
          <c:dPt>
            <c:idx val="4"/>
            <c:bubble3D val="0"/>
            <c:spPr>
              <a:solidFill>
                <a:srgbClr val="1F2D5A">
                  <a:alpha val="86000"/>
                </a:srgbClr>
              </a:solidFill>
            </c:spPr>
          </c:dPt>
          <c:dPt>
            <c:idx val="5"/>
            <c:bubble3D val="0"/>
            <c:spPr>
              <a:solidFill>
                <a:srgbClr val="3D556B">
                  <a:alpha val="76000"/>
                </a:srgbClr>
              </a:solidFill>
            </c:spPr>
          </c:dPt>
          <c:dLbls>
            <c:dLbl>
              <c:idx val="0"/>
              <c:layout>
                <c:manualLayout>
                  <c:x val="0.132671858003343"/>
                  <c:y val="-0.12879256965944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41176464285609"/>
                  <c:y val="0.12879256965944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61587519363047"/>
                  <c:y val="0.056965944272445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66690283132406"/>
                  <c:y val="-0.079256965944272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00520312592504884"/>
                  <c:y val="-0.17637249970619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 algn="ctr">
                  <a:defRPr sz="1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Hemicolectomia direita</c:v>
                </c:pt>
                <c:pt idx="1">
                  <c:v>Hemicolectomia esquerda</c:v>
                </c:pt>
                <c:pt idx="2">
                  <c:v>Sigmoidectomia</c:v>
                </c:pt>
                <c:pt idx="3">
                  <c:v>Resseção anterior do recto</c:v>
                </c:pt>
                <c:pt idx="4">
                  <c:v>Colectomia subtotal</c:v>
                </c:pt>
              </c:strCache>
            </c:strRef>
          </c:cat>
          <c:val>
            <c:numRef>
              <c:f>Sheet1!$B$2:$B$6</c:f>
              <c:numCache>
                <c:formatCode>_-* #,##0_-;\-* #,##0_-;_-* "-"_-;_-@_-</c:formatCode>
                <c:ptCount val="5"/>
                <c:pt idx="0">
                  <c:v>44.0</c:v>
                </c:pt>
                <c:pt idx="1">
                  <c:v>14.0</c:v>
                </c:pt>
                <c:pt idx="2">
                  <c:v>47.0</c:v>
                </c:pt>
                <c:pt idx="3">
                  <c:v>22.0</c:v>
                </c:pt>
                <c:pt idx="4">
                  <c:v>2.0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Clavien</a:t>
            </a:r>
            <a:r>
              <a:rPr lang="en-US" dirty="0" smtClean="0"/>
              <a:t> </a:t>
            </a:r>
            <a:r>
              <a:rPr lang="en-US" dirty="0" err="1"/>
              <a:t>Dindo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36007087977252"/>
          <c:y val="0.187473983277863"/>
          <c:w val="0.509235823335699"/>
          <c:h val="0.7279797061449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Complicações - Clavien Dindo</c:v>
                </c:pt>
              </c:strCache>
            </c:strRef>
          </c:tx>
          <c:dPt>
            <c:idx val="0"/>
            <c:bubble3D val="0"/>
            <c:spPr>
              <a:solidFill>
                <a:srgbClr val="2D7BB5"/>
              </a:solidFill>
            </c:spPr>
          </c:dPt>
          <c:dPt>
            <c:idx val="1"/>
            <c:bubble3D val="0"/>
            <c:spPr>
              <a:solidFill>
                <a:srgbClr val="AC3A25"/>
              </a:solidFill>
            </c:spPr>
          </c:dPt>
          <c:dPt>
            <c:idx val="2"/>
            <c:bubble3D val="0"/>
            <c:spPr>
              <a:solidFill>
                <a:srgbClr val="496497"/>
              </a:solidFill>
            </c:spPr>
          </c:dPt>
          <c:dPt>
            <c:idx val="3"/>
            <c:bubble3D val="0"/>
            <c:spPr>
              <a:solidFill>
                <a:srgbClr val="AC3A25">
                  <a:alpha val="77000"/>
                </a:srgbClr>
              </a:solidFill>
            </c:spPr>
          </c:dPt>
          <c:dPt>
            <c:idx val="4"/>
            <c:bubble3D val="0"/>
            <c:spPr>
              <a:solidFill>
                <a:srgbClr val="1F2D5A">
                  <a:alpha val="86000"/>
                </a:srgbClr>
              </a:solidFill>
            </c:spPr>
          </c:dPt>
          <c:dPt>
            <c:idx val="5"/>
            <c:bubble3D val="0"/>
            <c:spPr>
              <a:solidFill>
                <a:srgbClr val="838E9F">
                  <a:alpha val="76000"/>
                </a:srgbClr>
              </a:solidFill>
            </c:spPr>
          </c:dPt>
          <c:dLbls>
            <c:dLbl>
              <c:idx val="0"/>
              <c:layout>
                <c:manualLayout>
                  <c:x val="0.0951921977283539"/>
                  <c:y val="-0.15179413913467"/>
                </c:manualLayout>
              </c:layout>
              <c:numFmt formatCode="0.0%" sourceLinked="0"/>
              <c:spPr/>
              <c:txPr>
                <a:bodyPr rot="0" vert="horz"/>
                <a:lstStyle/>
                <a:p>
                  <a:pPr>
                    <a:defRPr b="0" i="0" strike="noStrike" cap="none" normalizeH="0" baseline="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74519237375804"/>
                  <c:y val="0.06263885055605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16827041067044"/>
                  <c:y val="-0.072846497280623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95192311295893"/>
                  <c:y val="-0.13362659306761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0346153859257793"/>
                  <c:y val="-0.16361019563276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00432692324072252"/>
                  <c:y val="-0.1449519285642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b="0" i="0" strike="noStrike" cap="none" normalizeH="0" baseline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 formatCode="_-* #\ ##0\ _€_-;\-* #\ ##0\ _€_-;_-* &quot;-&quot;??\ _€_-;_-@_-">
                  <c:v>9.0</c:v>
                </c:pt>
                <c:pt idx="1">
                  <c:v>24.0</c:v>
                </c:pt>
                <c:pt idx="2">
                  <c:v>6.0</c:v>
                </c:pt>
                <c:pt idx="3">
                  <c:v>2.0</c:v>
                </c:pt>
                <c:pt idx="4">
                  <c:v>5.0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39297366720827"/>
          <c:y val="0.237604485303211"/>
          <c:w val="0.489674496126382"/>
          <c:h val="0.7110107597806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Estadiamento Pós Operatório</c:v>
                </c:pt>
              </c:strCache>
            </c:strRef>
          </c:tx>
          <c:dPt>
            <c:idx val="0"/>
            <c:bubble3D val="0"/>
            <c:spPr>
              <a:solidFill>
                <a:srgbClr val="2D7BB5"/>
              </a:solidFill>
            </c:spPr>
          </c:dPt>
          <c:dPt>
            <c:idx val="1"/>
            <c:bubble3D val="0"/>
            <c:spPr>
              <a:solidFill>
                <a:srgbClr val="AC3A25"/>
              </a:solidFill>
            </c:spPr>
          </c:dPt>
          <c:dPt>
            <c:idx val="2"/>
            <c:bubble3D val="0"/>
            <c:spPr>
              <a:solidFill>
                <a:srgbClr val="496497"/>
              </a:solidFill>
            </c:spPr>
          </c:dPt>
          <c:dPt>
            <c:idx val="3"/>
            <c:bubble3D val="0"/>
            <c:spPr>
              <a:solidFill>
                <a:srgbClr val="AC3A25">
                  <a:alpha val="77000"/>
                </a:srgbClr>
              </a:solidFill>
            </c:spPr>
          </c:dPt>
          <c:dPt>
            <c:idx val="4"/>
            <c:bubble3D val="0"/>
            <c:spPr>
              <a:solidFill>
                <a:srgbClr val="1F2D5A">
                  <a:alpha val="86000"/>
                </a:srgbClr>
              </a:solidFill>
            </c:spPr>
          </c:dPt>
          <c:dPt>
            <c:idx val="5"/>
            <c:bubble3D val="0"/>
            <c:spPr>
              <a:solidFill>
                <a:srgbClr val="3D556B">
                  <a:alpha val="76000"/>
                </a:srgbClr>
              </a:solidFill>
            </c:spPr>
          </c:dPt>
          <c:dLbls>
            <c:dLbl>
              <c:idx val="0"/>
              <c:layout>
                <c:manualLayout>
                  <c:x val="0.118269235246413"/>
                  <c:y val="-0.07572115671264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39903851450025"/>
                  <c:y val="0.098476645916642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4134620462395"/>
                  <c:y val="-0.015144231342528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519230788886689"/>
                  <c:y val="-0.161775157686441"/>
                </c:manualLayout>
              </c:layout>
              <c:numFmt formatCode="0.0%" sourceLinked="0"/>
              <c:spPr/>
              <c:txPr>
                <a:bodyPr anchor="ctr" anchorCtr="1"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</c:dLbl>
            <c:numFmt formatCode="0.0%" sourceLinked="0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Estadio I</c:v>
                </c:pt>
                <c:pt idx="1">
                  <c:v>Estadio II</c:v>
                </c:pt>
                <c:pt idx="2">
                  <c:v>Estadio III</c:v>
                </c:pt>
                <c:pt idx="3">
                  <c:v>Estadio IV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0.271</c:v>
                </c:pt>
                <c:pt idx="1">
                  <c:v>0.388</c:v>
                </c:pt>
                <c:pt idx="2">
                  <c:v>0.272</c:v>
                </c:pt>
                <c:pt idx="3">
                  <c:v>0.07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9BC2C-8541-7A4C-BA5C-408A5D2675F2}" type="datetimeFigureOut">
              <a:rPr lang="en-US" smtClean="0"/>
              <a:t>10/10/20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57938-6AC4-7942-8F0F-CA4A3392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57938-6AC4-7942-8F0F-CA4A33920F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21191"/>
            <a:ext cx="112268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1000" y="5202944"/>
            <a:ext cx="99060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656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445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1976" y="527403"/>
            <a:ext cx="2847975" cy="8394877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8051" y="527403"/>
            <a:ext cx="8378825" cy="8394877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868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745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172" y="2469624"/>
            <a:ext cx="11391900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172" y="6629226"/>
            <a:ext cx="11391900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/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663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0" y="2637014"/>
            <a:ext cx="5613400" cy="6285266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2637014"/>
            <a:ext cx="5613400" cy="6285266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456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527405"/>
            <a:ext cx="11391900" cy="1914702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72" y="2428347"/>
            <a:ext cx="5587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9772" y="3618442"/>
            <a:ext cx="5587602" cy="532218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6551" y="2428347"/>
            <a:ext cx="5615120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6551" y="3618442"/>
            <a:ext cx="5615120" cy="532218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99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642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988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120" y="1426283"/>
            <a:ext cx="6686550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192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120" y="1426283"/>
            <a:ext cx="6686550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023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8050" y="527405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0" y="2637014"/>
            <a:ext cx="11391900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0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35F0E-EB9A-4C82-BF04-F022988D07E5}" type="datetimeFigureOut">
              <a:rPr lang="pt-PT" smtClean="0"/>
              <a:t>10/10/20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5150" y="9181397"/>
            <a:ext cx="4457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A0CA6-07DC-4EE1-96AF-C18284B581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787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7" Type="http://schemas.microsoft.com/office/2007/relationships/hdphoto" Target="../media/hdphoto1.wdp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chart" Target="../charts/chart5.xml"/><Relationship Id="rId6" Type="http://schemas.openxmlformats.org/officeDocument/2006/relationships/image" Target="../media/image4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chart" Target="../charts/chart6.xml"/><Relationship Id="rId6" Type="http://schemas.openxmlformats.org/officeDocument/2006/relationships/image" Target="../media/image4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chart" Target="../charts/chart7.xml"/><Relationship Id="rId6" Type="http://schemas.openxmlformats.org/officeDocument/2006/relationships/image" Target="../media/image4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2.png"/><Relationship Id="rId8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chart" Target="../charts/chart1.xml"/><Relationship Id="rId6" Type="http://schemas.openxmlformats.org/officeDocument/2006/relationships/image" Target="../media/image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chart" Target="../charts/chart2.xml"/><Relationship Id="rId6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chart" Target="../charts/chart3.xml"/><Relationship Id="rId6" Type="http://schemas.openxmlformats.org/officeDocument/2006/relationships/image" Target="../media/image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chart" Target="../charts/chart4.xml"/><Relationship Id="rId6" Type="http://schemas.openxmlformats.org/officeDocument/2006/relationships/image" Target="../media/image4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alphaModFix amt="3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38" b="96579" l="44684" r="89637"/>
                    </a14:imgEffect>
                  </a14:imgLayer>
                </a14:imgProps>
              </a:ext>
            </a:extLst>
          </a:blip>
          <a:srcRect l="42631" t="58974" r="7944" b="2564"/>
          <a:stretch/>
        </p:blipFill>
        <p:spPr>
          <a:xfrm>
            <a:off x="7190417" y="3661926"/>
            <a:ext cx="5827802" cy="624407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B97220B-AA9A-4156-AFF6-847F1B8D0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2051831"/>
            <a:ext cx="11226800" cy="3448756"/>
          </a:xfrm>
        </p:spPr>
        <p:txBody>
          <a:bodyPr>
            <a:noAutofit/>
          </a:bodyPr>
          <a:lstStyle/>
          <a:p>
            <a:r>
              <a:rPr lang="pt-PT" sz="4800" b="1" dirty="0" smtClean="0">
                <a:latin typeface="Calibri"/>
                <a:cs typeface="Calibri"/>
              </a:rPr>
              <a:t>ABORDAGEM LAPAROSCÓPICA NO TRATAMENTO DO CANCRO COLORRETAL</a:t>
            </a:r>
            <a:br>
              <a:rPr lang="pt-PT" sz="4800" b="1" dirty="0" smtClean="0">
                <a:latin typeface="Calibri"/>
                <a:cs typeface="Calibri"/>
              </a:rPr>
            </a:br>
            <a:r>
              <a:rPr lang="pt-PT" sz="4000" b="1" dirty="0">
                <a:latin typeface="Calibri"/>
                <a:cs typeface="Calibri"/>
              </a:rPr>
              <a:t/>
            </a:r>
            <a:br>
              <a:rPr lang="pt-PT" sz="4000" b="1" dirty="0">
                <a:latin typeface="Calibri"/>
                <a:cs typeface="Calibri"/>
              </a:rPr>
            </a:br>
            <a:r>
              <a:rPr lang="pt-PT" sz="4000" b="1" dirty="0" smtClean="0">
                <a:latin typeface="Calibri"/>
                <a:cs typeface="Calibri"/>
              </a:rPr>
              <a:t>7 ANOS DE EXPERIÊNCIA</a:t>
            </a:r>
            <a:endParaRPr lang="pt-PT" sz="4000" b="1" dirty="0">
              <a:latin typeface="Calibri"/>
              <a:cs typeface="Calibri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44FB80A-CE39-41D7-B597-6DAA2FC7F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198" y="6524932"/>
            <a:ext cx="9906000" cy="2768979"/>
          </a:xfrm>
        </p:spPr>
        <p:txBody>
          <a:bodyPr anchor="b">
            <a:noAutofit/>
          </a:bodyPr>
          <a:lstStyle/>
          <a:p>
            <a:r>
              <a:rPr lang="pt-PT" sz="2400" dirty="0" smtClean="0"/>
              <a:t>R</a:t>
            </a:r>
            <a:r>
              <a:rPr lang="pt-PT" sz="2400" dirty="0"/>
              <a:t>. Lima, A. Machado, M. Pereira, M. Melo, J. Oliveira, C. </a:t>
            </a:r>
            <a:r>
              <a:rPr lang="pt-PT" sz="2400" dirty="0" err="1" smtClean="0"/>
              <a:t>Velez</a:t>
            </a:r>
            <a:r>
              <a:rPr lang="pt-PT" sz="2400" dirty="0" smtClean="0"/>
              <a:t> </a:t>
            </a:r>
          </a:p>
          <a:p>
            <a:r>
              <a:rPr lang="pt-PT" sz="2400" dirty="0" smtClean="0"/>
              <a:t>J</a:t>
            </a:r>
            <a:r>
              <a:rPr lang="pt-PT" sz="2400" dirty="0"/>
              <a:t>. Bolota, A. Silva, J. Travassos, J. </a:t>
            </a:r>
            <a:r>
              <a:rPr lang="pt-PT" sz="2400" dirty="0" smtClean="0"/>
              <a:t>Caravana</a:t>
            </a:r>
          </a:p>
          <a:p>
            <a:endParaRPr lang="pt-PT" sz="2400" dirty="0"/>
          </a:p>
          <a:p>
            <a:endParaRPr lang="pt-PT" sz="2400" dirty="0"/>
          </a:p>
          <a:p>
            <a:r>
              <a:rPr lang="pt-PT" sz="2400" dirty="0" smtClean="0"/>
              <a:t>Serviço de Cirurgia Geral</a:t>
            </a:r>
          </a:p>
          <a:p>
            <a:r>
              <a:rPr lang="pt-PT" sz="2400" dirty="0" smtClean="0"/>
              <a:t>Hospital do Espírito Santo de Évora, EPE</a:t>
            </a:r>
          </a:p>
          <a:p>
            <a:r>
              <a:rPr lang="pt-PT" sz="2400" dirty="0" err="1" smtClean="0"/>
              <a:t>Director</a:t>
            </a:r>
            <a:r>
              <a:rPr lang="pt-PT" sz="2400" dirty="0" smtClean="0"/>
              <a:t> de Serviço: </a:t>
            </a:r>
            <a:r>
              <a:rPr lang="pt-PT" sz="2400" dirty="0" err="1" smtClean="0"/>
              <a:t>Drº</a:t>
            </a:r>
            <a:r>
              <a:rPr lang="pt-PT" sz="2400" dirty="0" smtClean="0"/>
              <a:t> Jorge Caravana</a:t>
            </a:r>
            <a:endParaRPr lang="pt-PT" sz="24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689C725B-0CFB-4DAC-88E4-E40AE8245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pic>
        <p:nvPicPr>
          <p:cNvPr id="7" name="Picture 6" descr="Captura de ecrã 2019-02-8, às 19.00.50.png"/>
          <p:cNvPicPr>
            <a:picLocks noChangeAspect="1"/>
          </p:cNvPicPr>
          <p:nvPr/>
        </p:nvPicPr>
        <p:blipFill rotWithShape="1">
          <a:blip r:embed="rId9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9099" r="2889" b="14421"/>
          <a:stretch/>
        </p:blipFill>
        <p:spPr>
          <a:xfrm>
            <a:off x="122066" y="8334982"/>
            <a:ext cx="3754840" cy="775002"/>
          </a:xfrm>
          <a:prstGeom prst="rect">
            <a:avLst/>
          </a:prstGeom>
        </p:spPr>
      </p:pic>
      <p:pic>
        <p:nvPicPr>
          <p:cNvPr id="9" name="rec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64725" y="8968819"/>
            <a:ext cx="812800" cy="812800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9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20"/>
    </mc:Choice>
    <mc:Fallback>
      <p:transition xmlns:p14="http://schemas.microsoft.com/office/powerpoint/2010/main" spd="slow" advTm="126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0" indent="0">
              <a:buNone/>
            </a:pPr>
            <a:endParaRPr lang="pt-PT" sz="1600" dirty="0" smtClean="0"/>
          </a:p>
          <a:p>
            <a:pPr marL="660380" lvl="1" indent="0">
              <a:lnSpc>
                <a:spcPct val="160000"/>
              </a:lnSpc>
              <a:buNone/>
            </a:pPr>
            <a:r>
              <a:rPr lang="pt-PT" sz="2400" b="1" dirty="0" smtClean="0"/>
              <a:t>Procedimentos Cirúrgicos</a:t>
            </a:r>
          </a:p>
          <a:p>
            <a:pPr marL="660380" lvl="1" indent="0">
              <a:lnSpc>
                <a:spcPct val="160000"/>
              </a:lnSpc>
              <a:buNone/>
            </a:pPr>
            <a:endParaRPr lang="pt-PT" sz="2800" b="1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278648"/>
              </p:ext>
            </p:extLst>
          </p:nvPr>
        </p:nvGraphicFramePr>
        <p:xfrm>
          <a:off x="777872" y="8383764"/>
          <a:ext cx="10323197" cy="10972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497485"/>
                <a:gridCol w="1582248"/>
                <a:gridCol w="2147337"/>
                <a:gridCol w="1695267"/>
                <a:gridCol w="1695267"/>
                <a:gridCol w="17055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Grupo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Número</a:t>
                      </a:r>
                      <a:r>
                        <a:rPr lang="en-US" sz="2000" dirty="0" smtClean="0"/>
                        <a:t> de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err="1" smtClean="0"/>
                        <a:t>doentes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Tempo </a:t>
                      </a:r>
                      <a:r>
                        <a:rPr lang="en-US" sz="2000" dirty="0" err="1" smtClean="0"/>
                        <a:t>operatório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Número</a:t>
                      </a:r>
                      <a:r>
                        <a:rPr lang="en-US" sz="2000" dirty="0" smtClean="0"/>
                        <a:t> de </a:t>
                      </a:r>
                      <a:r>
                        <a:rPr lang="en-US" sz="2000" dirty="0" err="1" smtClean="0"/>
                        <a:t>gânglios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Colostomias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definitivas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Estomas</a:t>
                      </a:r>
                      <a:r>
                        <a:rPr lang="en-US" sz="2000" dirty="0" smtClean="0"/>
                        <a:t> de </a:t>
                      </a:r>
                      <a:r>
                        <a:rPr lang="en-US" sz="2000" dirty="0" err="1" smtClean="0"/>
                        <a:t>proteção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Global</a:t>
                      </a:r>
                      <a:r>
                        <a:rPr lang="en-US" sz="2000" b="1" baseline="0" dirty="0" smtClean="0"/>
                        <a:t> Lap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215 min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(90-300)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 (1-47)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2,3%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1,6%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83461289"/>
              </p:ext>
            </p:extLst>
          </p:nvPr>
        </p:nvGraphicFramePr>
        <p:xfrm>
          <a:off x="4966333" y="2891782"/>
          <a:ext cx="8445500" cy="531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4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5"/>
    </mc:Choice>
    <mc:Fallback>
      <p:transition xmlns:p14="http://schemas.microsoft.com/office/powerpoint/2010/main" spd="slow" advTm="278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0" indent="0">
              <a:buNone/>
            </a:pPr>
            <a:endParaRPr lang="pt-PT" sz="1600" dirty="0" smtClean="0"/>
          </a:p>
          <a:p>
            <a:pPr marL="660380" lvl="1" indent="0">
              <a:lnSpc>
                <a:spcPct val="160000"/>
              </a:lnSpc>
              <a:buNone/>
            </a:pPr>
            <a:r>
              <a:rPr lang="pt-PT" sz="2800" b="1" dirty="0" smtClean="0"/>
              <a:t>Evolução no Internamento</a:t>
            </a:r>
          </a:p>
          <a:p>
            <a:pPr marL="660380" lvl="1" indent="0">
              <a:lnSpc>
                <a:spcPct val="160000"/>
              </a:lnSpc>
              <a:buNone/>
            </a:pPr>
            <a:endParaRPr lang="pt-PT" sz="2800" b="1" dirty="0"/>
          </a:p>
          <a:p>
            <a:pPr marL="660380" lvl="1" indent="0">
              <a:lnSpc>
                <a:spcPct val="160000"/>
              </a:lnSpc>
              <a:buNone/>
            </a:pPr>
            <a:r>
              <a:rPr lang="pt-PT" sz="2400" b="1" dirty="0" smtClean="0"/>
              <a:t>Mediana do tempo operatório: 215 minutos (90-300 minutos)</a:t>
            </a:r>
          </a:p>
          <a:p>
            <a:pPr marL="660380" lvl="1" indent="0">
              <a:lnSpc>
                <a:spcPct val="160000"/>
              </a:lnSpc>
              <a:buNone/>
            </a:pPr>
            <a:r>
              <a:rPr lang="pt-PT" sz="2400" b="1" dirty="0" smtClean="0"/>
              <a:t>Mediana de número de gânglios: </a:t>
            </a:r>
            <a:endParaRPr lang="pt-PT" sz="26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838638"/>
              </p:ext>
            </p:extLst>
          </p:nvPr>
        </p:nvGraphicFramePr>
        <p:xfrm>
          <a:off x="396876" y="5034139"/>
          <a:ext cx="12430124" cy="26822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299994"/>
                <a:gridCol w="1614986"/>
                <a:gridCol w="2038332"/>
                <a:gridCol w="2116730"/>
                <a:gridCol w="2169332"/>
                <a:gridCol w="2190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Grupo</a:t>
                      </a:r>
                      <a:endParaRPr lang="en-US" sz="2000" dirty="0"/>
                    </a:p>
                  </a:txBody>
                  <a:tcPr anchor="ctr"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Número</a:t>
                      </a:r>
                      <a:r>
                        <a:rPr lang="en-US" sz="2000" dirty="0" smtClean="0"/>
                        <a:t> de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err="1" smtClean="0"/>
                        <a:t>doentes</a:t>
                      </a:r>
                      <a:endParaRPr lang="en-US" sz="2000" dirty="0"/>
                    </a:p>
                  </a:txBody>
                  <a:tcPr anchor="ctr"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1º </a:t>
                      </a:r>
                      <a:r>
                        <a:rPr lang="en-US" sz="2000" dirty="0" err="1" smtClean="0"/>
                        <a:t>Levante</a:t>
                      </a:r>
                      <a:endParaRPr lang="en-US" sz="2000" dirty="0" smtClean="0"/>
                    </a:p>
                  </a:txBody>
                  <a:tcPr anchor="ctr"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Início</a:t>
                      </a:r>
                      <a:r>
                        <a:rPr lang="en-US" sz="2000" dirty="0" smtClean="0"/>
                        <a:t> da </a:t>
                      </a:r>
                      <a:r>
                        <a:rPr lang="en-US" sz="2000" dirty="0" err="1" smtClean="0"/>
                        <a:t>dieta</a:t>
                      </a:r>
                      <a:endParaRPr lang="en-US" sz="2000" dirty="0"/>
                    </a:p>
                  </a:txBody>
                  <a:tcPr anchor="ctr"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1ª </a:t>
                      </a:r>
                      <a:r>
                        <a:rPr lang="en-US" sz="2000" dirty="0" err="1" smtClean="0"/>
                        <a:t>Dejecção</a:t>
                      </a:r>
                      <a:endParaRPr lang="en-US" sz="2000" dirty="0"/>
                    </a:p>
                  </a:txBody>
                  <a:tcPr anchor="ctr"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Alta</a:t>
                      </a:r>
                      <a:r>
                        <a:rPr lang="en-US" sz="2000" baseline="0" dirty="0" smtClean="0"/>
                        <a:t> </a:t>
                      </a:r>
                    </a:p>
                  </a:txBody>
                  <a:tcPr anchor="ctr">
                    <a:solidFill>
                      <a:srgbClr val="AC3A2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Global</a:t>
                      </a:r>
                      <a:r>
                        <a:rPr lang="en-US" sz="2000" b="1" baseline="0" dirty="0" smtClean="0"/>
                        <a:t> Lap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129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 dias (1-6)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 </a:t>
                      </a:r>
                      <a:r>
                        <a:rPr lang="en-US" sz="2000" b="1" dirty="0" err="1" smtClean="0"/>
                        <a:t>dia</a:t>
                      </a:r>
                      <a:r>
                        <a:rPr lang="en-US" sz="2000" b="1" dirty="0" smtClean="0"/>
                        <a:t> (1-5)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4</a:t>
                      </a:r>
                      <a:r>
                        <a:rPr lang="en-US" sz="2000" b="1" baseline="0" dirty="0" smtClean="0"/>
                        <a:t> dias (1-11)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7 dias (4-100)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Cólon</a:t>
                      </a:r>
                      <a:r>
                        <a:rPr lang="en-US" sz="2000" dirty="0" smtClean="0"/>
                        <a:t> Lap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dias (1-6)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</a:t>
                      </a:r>
                      <a:r>
                        <a:rPr lang="en-US" sz="2000" dirty="0" err="1" smtClean="0"/>
                        <a:t>dia</a:t>
                      </a:r>
                      <a:r>
                        <a:rPr lang="en-US" sz="2000" dirty="0" smtClean="0"/>
                        <a:t> (1-5)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4 d</a:t>
                      </a:r>
                      <a:r>
                        <a:rPr lang="en-US" sz="2000" dirty="0" smtClean="0"/>
                        <a:t>ias (1-11)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 dias (4-100)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Recto Lap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dias</a:t>
                      </a:r>
                      <a:r>
                        <a:rPr lang="en-US" sz="2000" baseline="0" dirty="0" smtClean="0"/>
                        <a:t> (1-6)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dias (1-4)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dias (1-8)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 dias (4-24)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 </a:t>
                      </a:r>
                      <a:r>
                        <a:rPr lang="en-US" sz="2000" dirty="0" err="1" smtClean="0"/>
                        <a:t>complicações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r>
                        <a:rPr lang="en-US" sz="2000" baseline="0" dirty="0" smtClean="0"/>
                        <a:t> dias (1-6)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dia</a:t>
                      </a:r>
                      <a:r>
                        <a:rPr lang="en-US" sz="2000" baseline="0" dirty="0" smtClean="0"/>
                        <a:t> (1-5)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 dias (1-11)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</a:t>
                      </a:r>
                      <a:r>
                        <a:rPr lang="en-US" sz="2000" baseline="0" dirty="0" smtClean="0"/>
                        <a:t> d</a:t>
                      </a:r>
                      <a:r>
                        <a:rPr lang="en-US" sz="2000" dirty="0" smtClean="0"/>
                        <a:t>ias (5-100)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Sem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complicações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dias (1-6)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 dias (1-4)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dias (1-8)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 dias (4-13)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9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83"/>
    </mc:Choice>
    <mc:Fallback>
      <p:transition xmlns:p14="http://schemas.microsoft.com/office/powerpoint/2010/main" spd="slow" advTm="2198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97563" y="5425368"/>
            <a:ext cx="3982588" cy="1144658"/>
          </a:xfrm>
          <a:prstGeom prst="roundRect">
            <a:avLst/>
          </a:prstGeom>
          <a:solidFill>
            <a:srgbClr val="AC3A25"/>
          </a:solidFill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660380" lvl="1" indent="0">
              <a:lnSpc>
                <a:spcPct val="160000"/>
              </a:lnSpc>
              <a:buNone/>
            </a:pPr>
            <a:endParaRPr lang="pt-PT" sz="2800" b="1" dirty="0" smtClean="0"/>
          </a:p>
          <a:p>
            <a:pPr marL="660380" lvl="1" indent="0">
              <a:lnSpc>
                <a:spcPct val="160000"/>
              </a:lnSpc>
              <a:buNone/>
            </a:pPr>
            <a:endParaRPr lang="pt-PT" sz="26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156348900"/>
              </p:ext>
            </p:extLst>
          </p:nvPr>
        </p:nvGraphicFramePr>
        <p:xfrm>
          <a:off x="4778974" y="3746500"/>
          <a:ext cx="8805333" cy="615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23890" y="5589108"/>
            <a:ext cx="3505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Taxa de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deiscência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de anastomose 6,3%</a:t>
            </a:r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4304" y="3577633"/>
            <a:ext cx="491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Complicações </a:t>
            </a:r>
            <a:r>
              <a:rPr lang="en-US" sz="2400" b="1" dirty="0" err="1" smtClean="0"/>
              <a:t>em</a:t>
            </a:r>
            <a:r>
              <a:rPr lang="en-US" sz="2400" b="1" dirty="0" smtClean="0"/>
              <a:t> 35,7% das </a:t>
            </a:r>
            <a:r>
              <a:rPr lang="en-US" sz="2400" b="1" dirty="0" err="1" smtClean="0"/>
              <a:t>cirurgias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093168" y="7177154"/>
            <a:ext cx="3982588" cy="1144658"/>
          </a:xfrm>
          <a:prstGeom prst="roundRect">
            <a:avLst/>
          </a:prstGeom>
          <a:solidFill>
            <a:srgbClr val="AC3A25"/>
          </a:solidFill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19495" y="7340894"/>
            <a:ext cx="3505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Mortalidade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perioperatória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3,9%</a:t>
            </a:r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5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35"/>
    </mc:Choice>
    <mc:Fallback>
      <p:transition xmlns:p14="http://schemas.microsoft.com/office/powerpoint/2010/main" spd="slow" advTm="180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660380" lvl="1" indent="0">
              <a:lnSpc>
                <a:spcPct val="160000"/>
              </a:lnSpc>
              <a:buNone/>
            </a:pPr>
            <a:endParaRPr lang="pt-PT" sz="2800" b="1" dirty="0" smtClean="0"/>
          </a:p>
          <a:p>
            <a:pPr marL="660380" lvl="1" indent="0">
              <a:lnSpc>
                <a:spcPct val="160000"/>
              </a:lnSpc>
              <a:buNone/>
            </a:pPr>
            <a:endParaRPr lang="pt-PT" sz="26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434471885"/>
              </p:ext>
            </p:extLst>
          </p:nvPr>
        </p:nvGraphicFramePr>
        <p:xfrm>
          <a:off x="1122186" y="3206553"/>
          <a:ext cx="8805333" cy="606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8890264" y="7463800"/>
            <a:ext cx="3982588" cy="784012"/>
          </a:xfrm>
          <a:prstGeom prst="roundRect">
            <a:avLst/>
          </a:prstGeom>
          <a:solidFill>
            <a:srgbClr val="AC3A25"/>
          </a:solidFill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32270" y="7580500"/>
            <a:ext cx="350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QT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Adjuvante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53,5%</a:t>
            </a:r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0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9"/>
    </mc:Choice>
    <mc:Fallback>
      <p:transition xmlns:p14="http://schemas.microsoft.com/office/powerpoint/2010/main" spd="slow" advTm="297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660380" lvl="1" indent="0">
              <a:lnSpc>
                <a:spcPct val="160000"/>
              </a:lnSpc>
              <a:buNone/>
            </a:pPr>
            <a:r>
              <a:rPr lang="pt-PT" sz="2800" b="1" dirty="0" smtClean="0"/>
              <a:t>Sobrevivência Global – doentes com intuito curativo (N=120)</a:t>
            </a:r>
            <a:endParaRPr lang="pt-PT" sz="26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pic>
        <p:nvPicPr>
          <p:cNvPr id="8" name="Imagem 1"/>
          <p:cNvPicPr/>
          <p:nvPr/>
        </p:nvPicPr>
        <p:blipFill>
          <a:blip r:embed="rId5"/>
          <a:stretch>
            <a:fillRect/>
          </a:stretch>
        </p:blipFill>
        <p:spPr>
          <a:xfrm>
            <a:off x="1507075" y="4202309"/>
            <a:ext cx="6284836" cy="528910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699284"/>
              </p:ext>
            </p:extLst>
          </p:nvPr>
        </p:nvGraphicFramePr>
        <p:xfrm>
          <a:off x="6798966" y="5887649"/>
          <a:ext cx="6190006" cy="14935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521389"/>
                <a:gridCol w="1445252"/>
                <a:gridCol w="22233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HESE</a:t>
                      </a:r>
                    </a:p>
                    <a:p>
                      <a:pPr algn="ctr"/>
                      <a:r>
                        <a:rPr lang="en-US" sz="2000" dirty="0" smtClean="0"/>
                        <a:t>2009-2015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Número</a:t>
                      </a:r>
                      <a:r>
                        <a:rPr lang="en-US" sz="2000" dirty="0" smtClean="0"/>
                        <a:t> de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err="1" smtClean="0"/>
                        <a:t>doentes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Sobrevivência</a:t>
                      </a:r>
                      <a:r>
                        <a:rPr lang="en-US" sz="2000" dirty="0" smtClean="0"/>
                        <a:t> Global %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Sobrevida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en-US" sz="2000" b="1" dirty="0" err="1" smtClean="0"/>
                        <a:t>aos</a:t>
                      </a:r>
                      <a:r>
                        <a:rPr lang="en-US" sz="2000" b="1" dirty="0" smtClean="0"/>
                        <a:t> 3 </a:t>
                      </a:r>
                      <a:r>
                        <a:rPr lang="en-US" sz="2000" b="1" dirty="0" err="1" smtClean="0"/>
                        <a:t>anos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83%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Sobrevida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en-US" sz="2000" b="1" dirty="0" err="1" smtClean="0"/>
                        <a:t>aos</a:t>
                      </a:r>
                      <a:r>
                        <a:rPr lang="en-US" sz="2000" b="1" dirty="0" smtClean="0"/>
                        <a:t> 5 </a:t>
                      </a:r>
                      <a:r>
                        <a:rPr lang="en-US" sz="2000" b="1" dirty="0" err="1" smtClean="0"/>
                        <a:t>anos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73%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732333" y="8173782"/>
            <a:ext cx="3982588" cy="1144658"/>
          </a:xfrm>
          <a:prstGeom prst="roundRect">
            <a:avLst/>
          </a:prstGeom>
          <a:solidFill>
            <a:srgbClr val="AC3A25"/>
          </a:solidFill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74736" y="8080326"/>
            <a:ext cx="35053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Follow up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até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Julho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Mediana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68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meses</a:t>
            </a:r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6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95"/>
    </mc:Choice>
    <mc:Fallback>
      <p:transition xmlns:p14="http://schemas.microsoft.com/office/powerpoint/2010/main" spd="slow" advTm="1709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/>
          <p:cNvPicPr/>
          <p:nvPr/>
        </p:nvPicPr>
        <p:blipFill>
          <a:blip r:embed="rId4"/>
          <a:stretch>
            <a:fillRect/>
          </a:stretch>
        </p:blipFill>
        <p:spPr>
          <a:xfrm>
            <a:off x="1522752" y="4217989"/>
            <a:ext cx="6247572" cy="5257746"/>
          </a:xfrm>
          <a:prstGeom prst="rect">
            <a:avLst/>
          </a:prstGeom>
        </p:spPr>
      </p:pic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660380" lvl="1" indent="0">
              <a:lnSpc>
                <a:spcPct val="160000"/>
              </a:lnSpc>
              <a:buNone/>
            </a:pPr>
            <a:r>
              <a:rPr lang="pt-PT" sz="2800" b="1" dirty="0" smtClean="0"/>
              <a:t>Sobrevivência Livre </a:t>
            </a:r>
            <a:r>
              <a:rPr lang="pt-PT" sz="2800" b="1" dirty="0"/>
              <a:t>de Doença – doentes com intuito </a:t>
            </a:r>
            <a:r>
              <a:rPr lang="pt-PT" sz="2800" b="1" dirty="0" smtClean="0"/>
              <a:t>curativo (N=120)</a:t>
            </a:r>
            <a:endParaRPr lang="pt-PT" sz="26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072087"/>
              </p:ext>
            </p:extLst>
          </p:nvPr>
        </p:nvGraphicFramePr>
        <p:xfrm>
          <a:off x="6798965" y="5887649"/>
          <a:ext cx="6206081" cy="14935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64047"/>
                <a:gridCol w="1440834"/>
                <a:gridCol w="2101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HESE</a:t>
                      </a:r>
                    </a:p>
                    <a:p>
                      <a:pPr algn="ctr"/>
                      <a:r>
                        <a:rPr lang="en-US" sz="2000" dirty="0" smtClean="0"/>
                        <a:t>2009-2015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Número</a:t>
                      </a:r>
                      <a:r>
                        <a:rPr lang="en-US" sz="2000" dirty="0" smtClean="0"/>
                        <a:t> de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err="1" smtClean="0"/>
                        <a:t>doentes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Sobrevivência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Livre</a:t>
                      </a:r>
                      <a:r>
                        <a:rPr lang="en-US" sz="2000" dirty="0" smtClean="0"/>
                        <a:t> de </a:t>
                      </a:r>
                      <a:r>
                        <a:rPr lang="en-US" sz="2000" dirty="0" err="1" smtClean="0"/>
                        <a:t>Doença</a:t>
                      </a:r>
                      <a:r>
                        <a:rPr lang="en-US" sz="2000" dirty="0" smtClean="0"/>
                        <a:t> %</a:t>
                      </a:r>
                      <a:endParaRPr lang="en-US" sz="2000" dirty="0"/>
                    </a:p>
                  </a:txBody>
                  <a:tcPr>
                    <a:solidFill>
                      <a:srgbClr val="AC3A2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Sobrevida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en-US" sz="2000" b="1" dirty="0" err="1" smtClean="0"/>
                        <a:t>aos</a:t>
                      </a:r>
                      <a:r>
                        <a:rPr lang="en-US" sz="2000" b="1" dirty="0" smtClean="0"/>
                        <a:t> 3 </a:t>
                      </a:r>
                      <a:r>
                        <a:rPr lang="en-US" sz="2000" b="1" dirty="0" err="1" smtClean="0"/>
                        <a:t>anos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73%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Sobrevida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en-US" sz="2000" b="1" dirty="0" err="1" smtClean="0"/>
                        <a:t>aos</a:t>
                      </a:r>
                      <a:r>
                        <a:rPr lang="en-US" sz="2000" b="1" dirty="0" smtClean="0"/>
                        <a:t> 5 </a:t>
                      </a:r>
                      <a:r>
                        <a:rPr lang="en-US" sz="2000" b="1" dirty="0" err="1" smtClean="0"/>
                        <a:t>anos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69%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7732333" y="8173782"/>
            <a:ext cx="3982588" cy="1144658"/>
          </a:xfrm>
          <a:prstGeom prst="roundRect">
            <a:avLst/>
          </a:prstGeom>
          <a:solidFill>
            <a:srgbClr val="AC3A25"/>
          </a:solidFill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74736" y="8080326"/>
            <a:ext cx="35053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Follow up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até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Julho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Mediana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 68 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meses</a:t>
            </a:r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1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4"/>
    </mc:Choice>
    <mc:Fallback>
      <p:transition xmlns:p14="http://schemas.microsoft.com/office/powerpoint/2010/main" spd="slow" advTm="77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alphaModFix amt="3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38" b="96579" l="44684" r="89637"/>
                    </a14:imgEffect>
                  </a14:imgLayer>
                </a14:imgProps>
              </a:ext>
            </a:extLst>
          </a:blip>
          <a:srcRect l="42631" t="58974" r="7944" b="2564"/>
          <a:stretch/>
        </p:blipFill>
        <p:spPr>
          <a:xfrm>
            <a:off x="7190417" y="3661926"/>
            <a:ext cx="5827802" cy="62440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sp>
        <p:nvSpPr>
          <p:cNvPr id="6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 txBox="1">
            <a:spLocks/>
          </p:cNvSpPr>
          <p:nvPr/>
        </p:nvSpPr>
        <p:spPr>
          <a:xfrm>
            <a:off x="1060450" y="2789414"/>
            <a:ext cx="11391900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PT" sz="3700" b="1" dirty="0" smtClean="0"/>
              <a:t>Discussão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dirty="0" smtClean="0"/>
          </a:p>
          <a:p>
            <a:pPr marL="660380" lvl="1" indent="0" algn="just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pt-PT" sz="2600" dirty="0" smtClean="0"/>
              <a:t>O trabalho desenvolvido nos 7 anos de casuística apresentada é sobreponível ao publicado nas grandes séries prospectivas.</a:t>
            </a:r>
          </a:p>
          <a:p>
            <a:pPr marL="660380" lvl="1" indent="0" algn="just">
              <a:lnSpc>
                <a:spcPct val="160000"/>
              </a:lnSpc>
              <a:buFont typeface="Arial" panose="020B0604020202020204" pitchFamily="34" charset="0"/>
              <a:buNone/>
            </a:pPr>
            <a:endParaRPr lang="pt-PT" sz="2600" dirty="0" smtClean="0"/>
          </a:p>
          <a:p>
            <a:pPr marL="660380" lvl="1" indent="0" algn="just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pt-PT" sz="2600" dirty="0" smtClean="0"/>
              <a:t>A abordagem </a:t>
            </a:r>
            <a:r>
              <a:rPr lang="pt-PT" sz="2600" dirty="0" err="1" smtClean="0"/>
              <a:t>laparoscópica</a:t>
            </a:r>
            <a:r>
              <a:rPr lang="pt-PT" sz="2600" dirty="0" smtClean="0"/>
              <a:t> é segura no tratamento do cancro </a:t>
            </a:r>
            <a:r>
              <a:rPr lang="pt-PT" sz="2600" dirty="0" err="1" smtClean="0"/>
              <a:t>colorretal</a:t>
            </a:r>
            <a:r>
              <a:rPr lang="pt-PT" sz="2600" dirty="0" smtClean="0"/>
              <a:t> sem prejuízo no resultado oncológico.</a:t>
            </a:r>
          </a:p>
          <a:p>
            <a:pPr marL="660380" lvl="1" indent="0">
              <a:buFont typeface="Arial" panose="020B0604020202020204" pitchFamily="34" charset="0"/>
              <a:buNone/>
            </a:pPr>
            <a:endParaRPr lang="pt-PT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pt-PT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pt-PT" b="1" dirty="0" smtClean="0"/>
          </a:p>
          <a:p>
            <a:pPr marL="660380" lvl="1" indent="0">
              <a:buFont typeface="Arial" panose="020B0604020202020204" pitchFamily="34" charset="0"/>
              <a:buNone/>
            </a:pPr>
            <a:endParaRPr lang="pt-PT" sz="2800" dirty="0" smtClean="0"/>
          </a:p>
          <a:p>
            <a:pPr marL="660380" lvl="1" indent="0">
              <a:buFont typeface="Arial" panose="020B0604020202020204" pitchFamily="34" charset="0"/>
              <a:buNone/>
            </a:pPr>
            <a:endParaRPr lang="pt-PT" sz="2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2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8"/>
    </mc:Choice>
    <mc:Fallback>
      <p:transition xmlns:p14="http://schemas.microsoft.com/office/powerpoint/2010/main" spd="slow" advTm="154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alphaModFix amt="3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38" b="96579" l="44684" r="89637"/>
                    </a14:imgEffect>
                  </a14:imgLayer>
                </a14:imgProps>
              </a:ext>
            </a:extLst>
          </a:blip>
          <a:srcRect l="42631" t="58974" r="7944" b="2564"/>
          <a:stretch/>
        </p:blipFill>
        <p:spPr>
          <a:xfrm>
            <a:off x="7190417" y="3661926"/>
            <a:ext cx="5827802" cy="62440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sp>
        <p:nvSpPr>
          <p:cNvPr id="6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 txBox="1">
            <a:spLocks/>
          </p:cNvSpPr>
          <p:nvPr/>
        </p:nvSpPr>
        <p:spPr>
          <a:xfrm>
            <a:off x="1060450" y="2789414"/>
            <a:ext cx="11391900" cy="6596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PT" sz="5900" b="1" dirty="0" smtClean="0"/>
              <a:t>Referências bibliográficas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dirty="0" smtClean="0"/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en-US" sz="2900" dirty="0"/>
              <a:t>McKay GD, Morgan MJ, Wong SK, et al. Improved short-term outcomes of laparoscopic versus open resection for colon and rectal cancer in an area health service: a multicenter study. Dis Colon Rectum 2012;55(1):42–50. </a:t>
            </a:r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en-US" sz="2900" dirty="0" err="1" smtClean="0"/>
              <a:t>Veldkamp</a:t>
            </a:r>
            <a:r>
              <a:rPr lang="en-US" sz="2900" dirty="0" smtClean="0"/>
              <a:t> </a:t>
            </a:r>
            <a:r>
              <a:rPr lang="en-US" sz="2900" dirty="0"/>
              <a:t>R, </a:t>
            </a:r>
            <a:r>
              <a:rPr lang="en-US" sz="2900" dirty="0" err="1"/>
              <a:t>Kuhry</a:t>
            </a:r>
            <a:r>
              <a:rPr lang="en-US" sz="2900" dirty="0"/>
              <a:t> E, Hop WC, et al. Colon cancer Laparoscopic or Open Resection Study Group (COLOR). Survival after </a:t>
            </a:r>
            <a:r>
              <a:rPr lang="en-US" sz="2900" dirty="0" smtClean="0"/>
              <a:t>laparoscopic </a:t>
            </a:r>
            <a:r>
              <a:rPr lang="en-US" sz="2900" dirty="0"/>
              <a:t>surgery versus open surgery for colon cancer: long-term outcome of a </a:t>
            </a:r>
            <a:r>
              <a:rPr lang="en-US" sz="2900" dirty="0" err="1"/>
              <a:t>randomised</a:t>
            </a:r>
            <a:r>
              <a:rPr lang="en-US" sz="2900" dirty="0"/>
              <a:t> trial. Lancet </a:t>
            </a:r>
            <a:r>
              <a:rPr lang="en-US" sz="2900" dirty="0" err="1"/>
              <a:t>Oncol</a:t>
            </a:r>
            <a:r>
              <a:rPr lang="en-US" sz="2900" dirty="0"/>
              <a:t> 2009;10:44–</a:t>
            </a:r>
            <a:r>
              <a:rPr lang="en-US" sz="2900" dirty="0" smtClean="0"/>
              <a:t>52.</a:t>
            </a:r>
            <a:endParaRPr lang="en-US" sz="2900" dirty="0"/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en-US" sz="2900" dirty="0" smtClean="0"/>
              <a:t>Anjali </a:t>
            </a:r>
            <a:r>
              <a:rPr lang="en-US" sz="2900" dirty="0"/>
              <a:t>K &amp; Sang Lee, </a:t>
            </a:r>
            <a:r>
              <a:rPr lang="en-US" sz="2900" dirty="0" err="1"/>
              <a:t>Laparoscopyin</a:t>
            </a:r>
            <a:r>
              <a:rPr lang="en-US" sz="2900" dirty="0"/>
              <a:t> colorectal surgery, </a:t>
            </a:r>
            <a:r>
              <a:rPr lang="en-US" sz="2900" dirty="0" err="1"/>
              <a:t>Surg</a:t>
            </a:r>
            <a:r>
              <a:rPr lang="en-US" sz="2900" dirty="0"/>
              <a:t> </a:t>
            </a:r>
            <a:r>
              <a:rPr lang="en-US" sz="2900" dirty="0" err="1"/>
              <a:t>Clin</a:t>
            </a:r>
            <a:r>
              <a:rPr lang="en-US" sz="2900" dirty="0"/>
              <a:t> N Am 93 (2013) 217–</a:t>
            </a:r>
            <a:r>
              <a:rPr lang="en-US" sz="2900" dirty="0" smtClean="0"/>
              <a:t>230.</a:t>
            </a:r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en-US" sz="2900" dirty="0" smtClean="0"/>
              <a:t>B</a:t>
            </a:r>
            <a:r>
              <a:rPr lang="en-US" sz="2900" dirty="0"/>
              <a:t>. Di et al. / Surgical Oncology 22 (2013); Laparoscopic versus </a:t>
            </a:r>
            <a:r>
              <a:rPr lang="en-US" sz="2900" dirty="0" smtClean="0"/>
              <a:t>open surgery </a:t>
            </a:r>
            <a:r>
              <a:rPr lang="en-US" sz="2900" dirty="0"/>
              <a:t>for colon cancer: A meta-analysis of 5-year </a:t>
            </a:r>
            <a:r>
              <a:rPr lang="en-US" sz="2900" dirty="0" smtClean="0"/>
              <a:t>follow-up.</a:t>
            </a:r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en-US" sz="2900" dirty="0" smtClean="0"/>
              <a:t>Pas </a:t>
            </a:r>
            <a:r>
              <a:rPr lang="en-US" sz="2900" dirty="0" err="1"/>
              <a:t>Martijn</a:t>
            </a:r>
            <a:r>
              <a:rPr lang="en-US" sz="2900" dirty="0"/>
              <a:t> et al, Laparoscopic versus open surgery for rectal cancer (COLOR II): short-term outcomes of a </a:t>
            </a:r>
            <a:r>
              <a:rPr lang="en-US" sz="2900" dirty="0" err="1"/>
              <a:t>randomised</a:t>
            </a:r>
            <a:r>
              <a:rPr lang="en-US" sz="2900" dirty="0"/>
              <a:t>, phase 3 trial, Lancet </a:t>
            </a:r>
            <a:r>
              <a:rPr lang="en-US" sz="2900" dirty="0" err="1"/>
              <a:t>Oncol</a:t>
            </a:r>
            <a:r>
              <a:rPr lang="en-US" sz="2900" dirty="0"/>
              <a:t> 2013; 14: 210–</a:t>
            </a:r>
            <a:r>
              <a:rPr lang="en-US" sz="2900" dirty="0" smtClean="0"/>
              <a:t>18.</a:t>
            </a:r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en-US" sz="2900" dirty="0" err="1" smtClean="0"/>
              <a:t>Guillou</a:t>
            </a:r>
            <a:r>
              <a:rPr lang="en-US" sz="2900" dirty="0" smtClean="0"/>
              <a:t> </a:t>
            </a:r>
            <a:r>
              <a:rPr lang="en-US" sz="2900" dirty="0"/>
              <a:t>PJ, Quirke P, Thorpe H, et al. Short-term endpoints of conventional versus laparoscopic-assisted surgery in patients with </a:t>
            </a:r>
            <a:r>
              <a:rPr lang="en-US" sz="2900" dirty="0" smtClean="0"/>
              <a:t>colorectal </a:t>
            </a:r>
            <a:r>
              <a:rPr lang="en-US" sz="2900" dirty="0"/>
              <a:t>cancer (MRC CLASICC trial): </a:t>
            </a:r>
            <a:r>
              <a:rPr lang="en-US" sz="2900" dirty="0" err="1"/>
              <a:t>multicentre</a:t>
            </a:r>
            <a:r>
              <a:rPr lang="en-US" sz="2900" dirty="0"/>
              <a:t>, </a:t>
            </a:r>
            <a:r>
              <a:rPr lang="en-US" sz="2900" dirty="0" err="1"/>
              <a:t>randomised</a:t>
            </a:r>
            <a:r>
              <a:rPr lang="en-US" sz="2900" dirty="0"/>
              <a:t> controlled trial. Lancet 2005;365(9472):1718–</a:t>
            </a:r>
            <a:r>
              <a:rPr lang="en-US" sz="2900" dirty="0" smtClean="0"/>
              <a:t>26</a:t>
            </a:r>
            <a:r>
              <a:rPr lang="en-US" sz="2900" dirty="0"/>
              <a:t>.</a:t>
            </a:r>
          </a:p>
          <a:p>
            <a:pPr marL="660380" lvl="1" indent="0">
              <a:lnSpc>
                <a:spcPct val="160000"/>
              </a:lnSpc>
              <a:buNone/>
            </a:pPr>
            <a:endParaRPr lang="en-US" dirty="0"/>
          </a:p>
          <a:p>
            <a:pPr marL="660380" lvl="1" indent="0">
              <a:lnSpc>
                <a:spcPct val="160000"/>
              </a:lnSpc>
              <a:buNone/>
            </a:pPr>
            <a:endParaRPr lang="en-US" sz="1800" dirty="0"/>
          </a:p>
          <a:p>
            <a:pPr marL="660380" lvl="1" indent="0">
              <a:lnSpc>
                <a:spcPct val="160000"/>
              </a:lnSpc>
              <a:buNone/>
            </a:pPr>
            <a:endParaRPr lang="en-US" sz="1800" dirty="0"/>
          </a:p>
          <a:p>
            <a:pPr marL="660380" lvl="1" indent="0">
              <a:lnSpc>
                <a:spcPct val="160000"/>
              </a:lnSpc>
              <a:buFont typeface="Arial" panose="020B0604020202020204" pitchFamily="34" charset="0"/>
              <a:buNone/>
            </a:pPr>
            <a:endParaRPr lang="pt-PT" sz="2600" dirty="0" smtClean="0"/>
          </a:p>
          <a:p>
            <a:pPr marL="660380" lvl="1" indent="0">
              <a:lnSpc>
                <a:spcPct val="160000"/>
              </a:lnSpc>
              <a:buFont typeface="Arial" panose="020B0604020202020204" pitchFamily="34" charset="0"/>
              <a:buNone/>
            </a:pPr>
            <a:endParaRPr lang="pt-PT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pt-PT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pt-PT" b="1" dirty="0" smtClean="0"/>
          </a:p>
          <a:p>
            <a:pPr marL="660380" lvl="1" indent="0">
              <a:buFont typeface="Arial" panose="020B0604020202020204" pitchFamily="34" charset="0"/>
              <a:buNone/>
            </a:pPr>
            <a:endParaRPr lang="pt-PT" sz="2800" dirty="0" smtClean="0"/>
          </a:p>
          <a:p>
            <a:pPr marL="660380" lvl="1" indent="0">
              <a:buFont typeface="Arial" panose="020B0604020202020204" pitchFamily="34" charset="0"/>
              <a:buNone/>
            </a:pPr>
            <a:endParaRPr lang="pt-PT" sz="2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8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4"/>
    </mc:Choice>
    <mc:Fallback>
      <p:transition xmlns:p14="http://schemas.microsoft.com/office/powerpoint/2010/main" spd="slow" advTm="48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alphaModFix amt="3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38" b="96579" l="44684" r="89637"/>
                    </a14:imgEffect>
                  </a14:imgLayer>
                </a14:imgProps>
              </a:ext>
            </a:extLst>
          </a:blip>
          <a:srcRect l="42631" t="58974" r="7944" b="2564"/>
          <a:stretch/>
        </p:blipFill>
        <p:spPr>
          <a:xfrm>
            <a:off x="7190417" y="3661926"/>
            <a:ext cx="5827802" cy="6244074"/>
          </a:xfrm>
          <a:prstGeom prst="rect">
            <a:avLst/>
          </a:prstGeom>
        </p:spPr>
      </p:pic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Introdução</a:t>
            </a:r>
          </a:p>
          <a:p>
            <a:pPr marL="0" indent="0">
              <a:buNone/>
            </a:pPr>
            <a:endParaRPr lang="pt-PT" dirty="0" smtClean="0"/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pt-PT" sz="2600" dirty="0" smtClean="0"/>
              <a:t>A abordagem </a:t>
            </a:r>
            <a:r>
              <a:rPr lang="pt-PT" sz="2600" dirty="0" err="1" smtClean="0"/>
              <a:t>laparoscópica</a:t>
            </a:r>
            <a:r>
              <a:rPr lang="pt-PT" sz="2600" dirty="0" smtClean="0"/>
              <a:t> na cirurgia </a:t>
            </a:r>
            <a:r>
              <a:rPr lang="pt-PT" sz="2600" dirty="0" err="1" smtClean="0"/>
              <a:t>colorretal</a:t>
            </a:r>
            <a:r>
              <a:rPr lang="pt-PT" sz="2600" dirty="0" smtClean="0"/>
              <a:t> tem vindo a ser cada vez mais aceite.</a:t>
            </a:r>
          </a:p>
          <a:p>
            <a:pPr marL="660380" lvl="1" indent="0" algn="just">
              <a:lnSpc>
                <a:spcPct val="160000"/>
              </a:lnSpc>
              <a:buNone/>
            </a:pPr>
            <a:endParaRPr lang="pt-PT" sz="2600" dirty="0" smtClean="0"/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pt-PT" sz="2600" dirty="0" smtClean="0"/>
              <a:t>Muitos estudos já demonstraram a sua segurança e não inferioridade nos resultados </a:t>
            </a:r>
            <a:r>
              <a:rPr lang="pt-PT" sz="2600" dirty="0" err="1" smtClean="0"/>
              <a:t>oncólogicos</a:t>
            </a:r>
            <a:r>
              <a:rPr lang="pt-PT" sz="2600" dirty="0" smtClean="0"/>
              <a:t>.</a:t>
            </a:r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3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9"/>
    </mc:Choice>
    <mc:Fallback>
      <p:transition xmlns:p14="http://schemas.microsoft.com/office/powerpoint/2010/main" spd="slow" advTm="100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alphaModFix amt="37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38" b="96579" l="44684" r="89637"/>
                    </a14:imgEffect>
                  </a14:imgLayer>
                </a14:imgProps>
              </a:ext>
            </a:extLst>
          </a:blip>
          <a:srcRect l="42631" t="58974" r="7944" b="2564"/>
          <a:stretch/>
        </p:blipFill>
        <p:spPr>
          <a:xfrm>
            <a:off x="7190417" y="3661926"/>
            <a:ext cx="5827802" cy="6244074"/>
          </a:xfrm>
          <a:prstGeom prst="rect">
            <a:avLst/>
          </a:prstGeom>
        </p:spPr>
      </p:pic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050" y="2637014"/>
            <a:ext cx="11391900" cy="71474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PT" sz="4800" b="1" dirty="0" smtClean="0"/>
              <a:t>Objectivos</a:t>
            </a:r>
          </a:p>
          <a:p>
            <a:pPr marL="0" indent="0">
              <a:buNone/>
            </a:pPr>
            <a:endParaRPr lang="pt-PT" b="1" dirty="0"/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pt-PT" sz="3100" dirty="0" smtClean="0"/>
              <a:t>Casuística retrospectiva da cirurgia </a:t>
            </a:r>
            <a:r>
              <a:rPr lang="pt-PT" sz="3100" dirty="0" err="1" smtClean="0"/>
              <a:t>laparoscópica</a:t>
            </a:r>
            <a:r>
              <a:rPr lang="pt-PT" sz="3100" dirty="0" smtClean="0"/>
              <a:t> por cancro </a:t>
            </a:r>
            <a:r>
              <a:rPr lang="pt-PT" sz="3100" dirty="0" err="1" smtClean="0"/>
              <a:t>colorretal</a:t>
            </a:r>
            <a:r>
              <a:rPr lang="pt-PT" sz="3100" dirty="0" smtClean="0"/>
              <a:t> de 2009 a 2015 no serviço de Cirurgia do Hospital do Espírito Santo de Évora.</a:t>
            </a:r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pt-PT" sz="3100" dirty="0" smtClean="0"/>
              <a:t>Avaliar na cirurgia eletiva:</a:t>
            </a:r>
          </a:p>
          <a:p>
            <a:pPr marL="1081088" lvl="1" indent="-187325" algn="just">
              <a:lnSpc>
                <a:spcPct val="160000"/>
              </a:lnSpc>
              <a:buFont typeface="+mj-lt"/>
              <a:buAutoNum type="romanUcPeriod"/>
            </a:pPr>
            <a:r>
              <a:rPr lang="pt-PT" sz="3100" dirty="0" smtClean="0"/>
              <a:t> Distribuição por idade e género</a:t>
            </a:r>
          </a:p>
          <a:p>
            <a:pPr marL="1081088" lvl="1" indent="-187325" algn="just">
              <a:lnSpc>
                <a:spcPct val="160000"/>
              </a:lnSpc>
              <a:buFont typeface="+mj-lt"/>
              <a:buAutoNum type="romanUcPeriod"/>
            </a:pPr>
            <a:r>
              <a:rPr lang="pt-PT" sz="3100" dirty="0"/>
              <a:t> </a:t>
            </a:r>
            <a:r>
              <a:rPr lang="pt-PT" sz="3100" dirty="0" smtClean="0"/>
              <a:t>Sintomatologia inicial</a:t>
            </a:r>
          </a:p>
          <a:p>
            <a:pPr marL="1081088" lvl="1" indent="-187325" algn="just">
              <a:lnSpc>
                <a:spcPct val="160000"/>
              </a:lnSpc>
              <a:buFont typeface="+mj-lt"/>
              <a:buAutoNum type="romanUcPeriod"/>
            </a:pPr>
            <a:r>
              <a:rPr lang="pt-PT" sz="3100" dirty="0"/>
              <a:t> </a:t>
            </a:r>
            <a:r>
              <a:rPr lang="pt-PT" sz="3100" dirty="0" smtClean="0"/>
              <a:t>Procedimentos realizados</a:t>
            </a:r>
          </a:p>
          <a:p>
            <a:pPr marL="1081088" lvl="1" indent="-187325" algn="just">
              <a:lnSpc>
                <a:spcPct val="160000"/>
              </a:lnSpc>
              <a:buFont typeface="+mj-lt"/>
              <a:buAutoNum type="romanUcPeriod"/>
            </a:pPr>
            <a:r>
              <a:rPr lang="pt-PT" sz="3100" dirty="0" smtClean="0"/>
              <a:t> Evolução no internamento</a:t>
            </a:r>
          </a:p>
          <a:p>
            <a:pPr marL="1081088" lvl="1" indent="-187325" algn="just">
              <a:lnSpc>
                <a:spcPct val="160000"/>
              </a:lnSpc>
              <a:buFont typeface="+mj-lt"/>
              <a:buAutoNum type="romanUcPeriod"/>
            </a:pPr>
            <a:r>
              <a:rPr lang="pt-PT" sz="3100" dirty="0" smtClean="0"/>
              <a:t> Complicações</a:t>
            </a:r>
          </a:p>
          <a:p>
            <a:pPr marL="1081088" lvl="1" indent="-187325" algn="just">
              <a:lnSpc>
                <a:spcPct val="160000"/>
              </a:lnSpc>
              <a:buFont typeface="+mj-lt"/>
              <a:buAutoNum type="romanUcPeriod"/>
            </a:pPr>
            <a:r>
              <a:rPr lang="pt-PT" sz="3100" dirty="0"/>
              <a:t> </a:t>
            </a:r>
            <a:r>
              <a:rPr lang="pt-PT" sz="3100" dirty="0" smtClean="0"/>
              <a:t>Sobrevivência global e livre de doença</a:t>
            </a:r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8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42"/>
    </mc:Choice>
    <mc:Fallback>
      <p:transition xmlns:p14="http://schemas.microsoft.com/office/powerpoint/2010/main" spd="slow" advTm="313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alphaModFix amt="3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38" b="96579" l="44684" r="89637"/>
                    </a14:imgEffect>
                  </a14:imgLayer>
                </a14:imgProps>
              </a:ext>
            </a:extLst>
          </a:blip>
          <a:srcRect l="42631" t="58974" r="7944" b="2564"/>
          <a:stretch/>
        </p:blipFill>
        <p:spPr>
          <a:xfrm>
            <a:off x="7190417" y="3661926"/>
            <a:ext cx="5827802" cy="6244074"/>
          </a:xfrm>
          <a:prstGeom prst="rect">
            <a:avLst/>
          </a:prstGeom>
        </p:spPr>
      </p:pic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Metodologia</a:t>
            </a:r>
          </a:p>
          <a:p>
            <a:pPr marL="0" indent="0">
              <a:buNone/>
            </a:pPr>
            <a:endParaRPr lang="pt-PT" dirty="0" smtClean="0"/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pt-PT" sz="2600" dirty="0" smtClean="0"/>
              <a:t>Estudo retrospectivo com consulta dos processos clínicos dos doentes submetidos a cirurgia </a:t>
            </a:r>
            <a:r>
              <a:rPr lang="pt-PT" sz="2600" dirty="0" err="1" smtClean="0"/>
              <a:t>laparoscópica</a:t>
            </a:r>
            <a:r>
              <a:rPr lang="pt-PT" sz="2600" dirty="0" smtClean="0"/>
              <a:t> por cancro </a:t>
            </a:r>
            <a:r>
              <a:rPr lang="pt-PT" sz="2600" dirty="0" err="1" smtClean="0"/>
              <a:t>colorretal</a:t>
            </a:r>
            <a:r>
              <a:rPr lang="pt-PT" sz="2600" dirty="0" smtClean="0"/>
              <a:t> entre 2009 e 2015 no </a:t>
            </a:r>
            <a:r>
              <a:rPr lang="pt-PT" sz="2600" dirty="0"/>
              <a:t>serviço de Cirurgia do Hospital do Espírito Santo de Évora</a:t>
            </a:r>
            <a:r>
              <a:rPr lang="pt-PT" sz="2600" dirty="0" smtClean="0"/>
              <a:t>.</a:t>
            </a:r>
          </a:p>
          <a:p>
            <a:pPr marL="660380" lvl="1" indent="0" algn="just">
              <a:lnSpc>
                <a:spcPct val="160000"/>
              </a:lnSpc>
              <a:buNone/>
            </a:pPr>
            <a:endParaRPr lang="pt-PT" sz="2600" dirty="0" smtClean="0"/>
          </a:p>
          <a:p>
            <a:pPr marL="660380" lvl="1" indent="0" algn="just">
              <a:lnSpc>
                <a:spcPct val="160000"/>
              </a:lnSpc>
              <a:buNone/>
            </a:pPr>
            <a:r>
              <a:rPr lang="pt-PT" sz="2600" dirty="0" smtClean="0"/>
              <a:t>Análise estatística foi realizada com SPSS.</a:t>
            </a:r>
          </a:p>
          <a:p>
            <a:pPr marL="660380" lvl="1" indent="0">
              <a:buNone/>
            </a:pPr>
            <a:endParaRPr lang="pt-PT" sz="28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8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0"/>
    </mc:Choice>
    <mc:Fallback>
      <p:transition xmlns:p14="http://schemas.microsoft.com/office/powerpoint/2010/main" spd="slow" advTm="128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0" indent="0">
              <a:buNone/>
            </a:pPr>
            <a:endParaRPr lang="pt-PT" sz="1600" dirty="0" smtClean="0"/>
          </a:p>
          <a:p>
            <a:pPr marL="660380" lvl="1" indent="0">
              <a:lnSpc>
                <a:spcPct val="160000"/>
              </a:lnSpc>
              <a:buNone/>
            </a:pPr>
            <a:endParaRPr lang="pt-PT" sz="2800" b="1" dirty="0"/>
          </a:p>
          <a:p>
            <a:pPr marL="660380" lvl="1" indent="0">
              <a:lnSpc>
                <a:spcPct val="160000"/>
              </a:lnSpc>
              <a:buNone/>
            </a:pPr>
            <a:endParaRPr lang="pt-PT" sz="26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625934014"/>
              </p:ext>
            </p:extLst>
          </p:nvPr>
        </p:nvGraphicFramePr>
        <p:xfrm>
          <a:off x="3111501" y="4381500"/>
          <a:ext cx="9778999" cy="512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34058" y="3276918"/>
            <a:ext cx="356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Amostra</a:t>
            </a:r>
            <a:r>
              <a:rPr lang="en-US" sz="2800" b="1" dirty="0" smtClean="0"/>
              <a:t> - 129 </a:t>
            </a:r>
            <a:r>
              <a:rPr lang="en-US" sz="2800" b="1" dirty="0" err="1" smtClean="0"/>
              <a:t>doentes</a:t>
            </a:r>
            <a:endParaRPr lang="en-US" sz="2800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4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1"/>
    </mc:Choice>
    <mc:Fallback>
      <p:transition xmlns:p14="http://schemas.microsoft.com/office/powerpoint/2010/main" spd="slow" advTm="108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0" indent="0">
              <a:buNone/>
            </a:pPr>
            <a:endParaRPr lang="pt-PT" sz="1600" dirty="0" smtClean="0"/>
          </a:p>
          <a:p>
            <a:pPr marL="660380" lvl="1" indent="0">
              <a:lnSpc>
                <a:spcPct val="160000"/>
              </a:lnSpc>
              <a:buNone/>
            </a:pPr>
            <a:endParaRPr lang="pt-PT" sz="2800" b="1" dirty="0"/>
          </a:p>
          <a:p>
            <a:pPr marL="660380" lvl="1" indent="0">
              <a:lnSpc>
                <a:spcPct val="160000"/>
              </a:lnSpc>
              <a:buNone/>
            </a:pPr>
            <a:endParaRPr lang="pt-PT" sz="26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132143424"/>
              </p:ext>
            </p:extLst>
          </p:nvPr>
        </p:nvGraphicFramePr>
        <p:xfrm>
          <a:off x="698500" y="3746499"/>
          <a:ext cx="8874125" cy="576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012669" y="4388168"/>
            <a:ext cx="322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Idade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mediana</a:t>
            </a:r>
            <a:r>
              <a:rPr lang="en-US" sz="2400" b="1" dirty="0" smtClean="0"/>
              <a:t>: 71 </a:t>
            </a:r>
            <a:r>
              <a:rPr lang="en-US" sz="2400" b="1" dirty="0" err="1" smtClean="0"/>
              <a:t>anos</a:t>
            </a:r>
            <a:endParaRPr lang="en-US" sz="2400" b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2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31"/>
    </mc:Choice>
    <mc:Fallback>
      <p:transition xmlns:p14="http://schemas.microsoft.com/office/powerpoint/2010/main" spd="slow" advTm="170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660380" lvl="1" indent="0">
              <a:lnSpc>
                <a:spcPct val="160000"/>
              </a:lnSpc>
              <a:buNone/>
            </a:pPr>
            <a:endParaRPr lang="pt-PT" sz="2800" b="1" dirty="0" smtClean="0"/>
          </a:p>
          <a:p>
            <a:pPr marL="660380" lvl="1" indent="0">
              <a:lnSpc>
                <a:spcPct val="160000"/>
              </a:lnSpc>
              <a:buNone/>
            </a:pPr>
            <a:endParaRPr lang="pt-PT" sz="26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30584792"/>
              </p:ext>
            </p:extLst>
          </p:nvPr>
        </p:nvGraphicFramePr>
        <p:xfrm>
          <a:off x="2423583" y="3384903"/>
          <a:ext cx="8805333" cy="5870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87169" y="8626793"/>
            <a:ext cx="2010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Anemia 59,7%</a:t>
            </a:r>
            <a:endParaRPr lang="en-US" sz="2400" b="1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5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08"/>
    </mc:Choice>
    <mc:Fallback>
      <p:transition xmlns:p14="http://schemas.microsoft.com/office/powerpoint/2010/main" spd="slow" advTm="276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0" indent="0">
              <a:buNone/>
            </a:pPr>
            <a:endParaRPr lang="pt-PT" sz="1600" dirty="0" smtClean="0"/>
          </a:p>
          <a:p>
            <a:pPr marL="0" indent="0">
              <a:buNone/>
            </a:pPr>
            <a:endParaRPr lang="pt-PT" sz="1600" dirty="0" smtClean="0"/>
          </a:p>
          <a:p>
            <a:pPr marL="660380" lvl="1" indent="0">
              <a:lnSpc>
                <a:spcPct val="160000"/>
              </a:lnSpc>
              <a:buNone/>
            </a:pPr>
            <a:endParaRPr lang="pt-PT" sz="2800" b="1" dirty="0"/>
          </a:p>
          <a:p>
            <a:pPr marL="660380" lvl="1" indent="0">
              <a:lnSpc>
                <a:spcPct val="160000"/>
              </a:lnSpc>
              <a:buNone/>
            </a:pPr>
            <a:endParaRPr lang="pt-PT" sz="26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38" b="96579" l="44684" r="89637"/>
                    </a14:imgEffect>
                  </a14:imgLayer>
                </a14:imgProps>
              </a:ext>
            </a:extLst>
          </a:blip>
          <a:srcRect l="42631" t="58974" r="7944" b="2564"/>
          <a:stretch/>
        </p:blipFill>
        <p:spPr>
          <a:xfrm>
            <a:off x="4683124" y="4798410"/>
            <a:ext cx="3857625" cy="4133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7836205"/>
            <a:ext cx="821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Cego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dirty="0" smtClean="0"/>
              <a:t>15,5%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82900" y="6147105"/>
            <a:ext cx="2048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Cólon</a:t>
            </a:r>
            <a:r>
              <a:rPr lang="en-US" sz="2000" dirty="0" smtClean="0"/>
              <a:t> </a:t>
            </a:r>
            <a:r>
              <a:rPr lang="en-US" sz="2000" dirty="0" err="1" smtClean="0"/>
              <a:t>ascendente</a:t>
            </a:r>
            <a:endParaRPr lang="en-US" sz="2000" dirty="0" smtClean="0"/>
          </a:p>
          <a:p>
            <a:pPr algn="ctr"/>
            <a:r>
              <a:rPr lang="en-US" sz="2000" dirty="0" smtClean="0"/>
              <a:t>12,4%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495675" y="4251630"/>
            <a:ext cx="1881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Ângulo</a:t>
            </a:r>
            <a:r>
              <a:rPr lang="en-US" sz="2000" dirty="0" smtClean="0"/>
              <a:t> </a:t>
            </a:r>
            <a:r>
              <a:rPr lang="en-US" sz="2000" dirty="0" err="1" smtClean="0"/>
              <a:t>hepático</a:t>
            </a:r>
            <a:endParaRPr lang="en-US" sz="2000" dirty="0" smtClean="0"/>
          </a:p>
          <a:p>
            <a:pPr algn="ctr"/>
            <a:r>
              <a:rPr lang="en-US" sz="2000" dirty="0"/>
              <a:t>5</a:t>
            </a:r>
            <a:r>
              <a:rPr lang="en-US" sz="2000" dirty="0" smtClean="0"/>
              <a:t>,4%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648325" y="4308780"/>
            <a:ext cx="1945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Cólon</a:t>
            </a:r>
            <a:r>
              <a:rPr lang="en-US" sz="2000" dirty="0" smtClean="0"/>
              <a:t> </a:t>
            </a:r>
            <a:r>
              <a:rPr lang="en-US" sz="2000" dirty="0" err="1" smtClean="0"/>
              <a:t>transverso</a:t>
            </a:r>
            <a:endParaRPr lang="en-US" sz="2000" dirty="0" smtClean="0"/>
          </a:p>
          <a:p>
            <a:pPr algn="ctr"/>
            <a:r>
              <a:rPr lang="en-US" sz="2000" dirty="0" smtClean="0"/>
              <a:t>1,6%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308975" y="4111930"/>
            <a:ext cx="1961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Ângulo</a:t>
            </a:r>
            <a:r>
              <a:rPr lang="en-US" sz="2000" dirty="0" smtClean="0"/>
              <a:t> </a:t>
            </a:r>
            <a:r>
              <a:rPr lang="en-US" sz="2000" dirty="0" err="1" smtClean="0"/>
              <a:t>esplénico</a:t>
            </a:r>
            <a:endParaRPr lang="en-US" sz="2000" dirty="0" smtClean="0"/>
          </a:p>
          <a:p>
            <a:pPr algn="ctr"/>
            <a:r>
              <a:rPr lang="en-US" sz="2000" dirty="0" smtClean="0"/>
              <a:t>0,8%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540750" y="6153455"/>
            <a:ext cx="2187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Cólon</a:t>
            </a:r>
            <a:r>
              <a:rPr lang="en-US" sz="2000" dirty="0" smtClean="0"/>
              <a:t> </a:t>
            </a:r>
            <a:r>
              <a:rPr lang="en-US" sz="2000" dirty="0" err="1" smtClean="0"/>
              <a:t>descendente</a:t>
            </a:r>
            <a:endParaRPr lang="en-US" sz="2000" dirty="0" smtClean="0"/>
          </a:p>
          <a:p>
            <a:pPr algn="ctr"/>
            <a:r>
              <a:rPr lang="en-US" sz="2000" dirty="0" smtClean="0"/>
              <a:t>8,5%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375650" y="7385355"/>
            <a:ext cx="1143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Sigmóide</a:t>
            </a:r>
            <a:endParaRPr lang="en-US" sz="2000" dirty="0" smtClean="0"/>
          </a:p>
          <a:p>
            <a:pPr algn="ctr"/>
            <a:r>
              <a:rPr lang="en-US" sz="2000" dirty="0" smtClean="0"/>
              <a:t>39,6%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924675" y="8363255"/>
            <a:ext cx="821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Recto</a:t>
            </a:r>
          </a:p>
          <a:p>
            <a:pPr algn="ctr"/>
            <a:r>
              <a:rPr lang="en-US" sz="2000" dirty="0" smtClean="0"/>
              <a:t>16,4%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778108" y="3308216"/>
            <a:ext cx="1632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Localização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885669" y="8674418"/>
            <a:ext cx="3280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Tumores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síncronos</a:t>
            </a:r>
            <a:r>
              <a:rPr lang="en-US" sz="2400" b="1" dirty="0"/>
              <a:t> </a:t>
            </a:r>
            <a:r>
              <a:rPr lang="en-US" sz="2400" b="1" dirty="0" smtClean="0"/>
              <a:t>1,6%</a:t>
            </a:r>
            <a:endParaRPr lang="en-US" sz="2400" b="1" dirty="0"/>
          </a:p>
        </p:txBody>
      </p:sp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1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14"/>
    </mc:Choice>
    <mc:Fallback>
      <p:transition xmlns:p14="http://schemas.microsoft.com/office/powerpoint/2010/main" spd="slow" advTm="254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700" b="1" dirty="0" smtClean="0"/>
              <a:t>Resultados</a:t>
            </a:r>
          </a:p>
          <a:p>
            <a:pPr marL="660380" lvl="1" indent="0">
              <a:lnSpc>
                <a:spcPct val="160000"/>
              </a:lnSpc>
              <a:buNone/>
            </a:pPr>
            <a:endParaRPr lang="pt-PT" sz="2800" b="1" dirty="0" smtClean="0"/>
          </a:p>
          <a:p>
            <a:pPr marL="660380" lvl="1" indent="0">
              <a:lnSpc>
                <a:spcPct val="160000"/>
              </a:lnSpc>
              <a:buNone/>
            </a:pPr>
            <a:endParaRPr lang="pt-PT" sz="2600" dirty="0"/>
          </a:p>
          <a:p>
            <a:pPr marL="0" indent="0">
              <a:buNone/>
            </a:pPr>
            <a:endParaRPr lang="pt-PT" b="1" dirty="0" smtClean="0"/>
          </a:p>
          <a:p>
            <a:pPr marL="0" indent="0">
              <a:buNone/>
            </a:pPr>
            <a:endParaRPr lang="pt-PT" b="1" dirty="0"/>
          </a:p>
          <a:p>
            <a:pPr marL="660380" lvl="1" indent="0">
              <a:buNone/>
            </a:pPr>
            <a:endParaRPr lang="pt-PT" sz="2800" dirty="0"/>
          </a:p>
          <a:p>
            <a:pPr marL="660380" lvl="1" indent="0">
              <a:buNone/>
            </a:pPr>
            <a:endParaRPr lang="pt-PT" sz="2800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138792806"/>
              </p:ext>
            </p:extLst>
          </p:nvPr>
        </p:nvGraphicFramePr>
        <p:xfrm>
          <a:off x="2423583" y="3384903"/>
          <a:ext cx="8805333" cy="5870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58669" y="7944168"/>
            <a:ext cx="3236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Taxa de </a:t>
            </a:r>
            <a:r>
              <a:rPr lang="en-US" sz="2400" b="1" dirty="0" err="1" smtClean="0"/>
              <a:t>conversão</a:t>
            </a:r>
            <a:r>
              <a:rPr lang="en-US" sz="2400" b="1" dirty="0" smtClean="0"/>
              <a:t> 9,3%</a:t>
            </a:r>
            <a:endParaRPr lang="en-US" sz="2400" b="1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87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05"/>
    </mc:Choice>
    <mc:Fallback>
      <p:transition xmlns:p14="http://schemas.microsoft.com/office/powerpoint/2010/main" spd="slow" advTm="123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Tema do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o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Tema do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o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</TotalTime>
  <Words>908</Words>
  <Application>Microsoft Macintosh PowerPoint</Application>
  <PresentationFormat>Custom</PresentationFormat>
  <Paragraphs>231</Paragraphs>
  <Slides>17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Tema do Office</vt:lpstr>
      <vt:lpstr>ABORDAGEM LAPAROSCÓPICA NO TRATAMENTO DO CANCRO COLORRETAL  7 ANOS DE EXPERIÊNCIA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Filipa Pereira</dc:creator>
  <cp:lastModifiedBy>Rita</cp:lastModifiedBy>
  <cp:revision>48</cp:revision>
  <dcterms:created xsi:type="dcterms:W3CDTF">2020-10-02T14:31:24Z</dcterms:created>
  <dcterms:modified xsi:type="dcterms:W3CDTF">2020-10-10T10:31:40Z</dcterms:modified>
</cp:coreProperties>
</file>